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low-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-3108960"/>
            <a:ext cx="8686800" cy="8686800"/>
          </a:xfrm>
          <a:prstGeom prst="rect">
            <a:avLst/>
          </a:prstGeom>
        </p:spPr>
      </p:pic>
      <p:pic>
        <p:nvPicPr>
          <p:cNvPr id="4" name="Picture 3" descr="glow-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6080" y="3291840"/>
            <a:ext cx="6400800" cy="6400800"/>
          </a:xfrm>
          <a:prstGeom prst="rect">
            <a:avLst/>
          </a:prstGeom>
        </p:spPr>
      </p:pic>
      <p:pic>
        <p:nvPicPr>
          <p:cNvPr id="5" name="Picture 4" descr="wordmark-d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731520"/>
            <a:ext cx="3017520" cy="60350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7240" y="1920240"/>
            <a:ext cx="4208526" cy="326898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11096"/>
            <a:ext cx="4208526" cy="326898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050" b="1">
                <a:solidFill>
                  <a:srgbClr val="22D3EE"/>
                </a:solidFill>
                <a:latin typeface="Inter"/>
              </a:rPr>
              <a:t>LISTED IN THE OKTA INTEGRATION NETWORK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514600"/>
            <a:ext cx="9875520" cy="20116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4600" b="1">
                <a:solidFill>
                  <a:srgbClr val="F1F5F9"/>
                </a:solidFill>
                <a:latin typeface="Inter"/>
              </a:rPr>
              <a:t>Recover your Okta org in</a:t>
            </a:r>
          </a:p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4600" b="1">
                <a:solidFill>
                  <a:srgbClr val="F1F5F9"/>
                </a:solidFill>
                <a:latin typeface="Inter"/>
              </a:rPr>
              <a:t>minutes, </a:t>
            </a:r>
            <a:r>
              <a:rPr sz="4600" b="1">
                <a:solidFill>
                  <a:srgbClr val="06B6D4"/>
                </a:solidFill>
                <a:latin typeface="Inter"/>
              </a:rPr>
              <a:t>not hours.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4572000"/>
            <a:ext cx="9692640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</a:pPr>
            <a:r>
              <a:rPr sz="1550" b="0">
                <a:solidFill>
                  <a:srgbClr val="94A3B8"/>
                </a:solidFill>
                <a:latin typeface="Inter"/>
              </a:rPr>
              <a:t>Recovery-first identity resilience for Okta teams, backup, diff, restore preview, and audit evidence. Built to complement Okta, not compete with it.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5650992"/>
            <a:ext cx="566928" cy="45720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870448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F1F5F9"/>
                </a:solidFill>
                <a:latin typeface="Inter"/>
              </a:rPr>
              <a:t>Mick Johnson</a:t>
            </a:r>
            <a:r>
              <a:rPr sz="1250" b="0">
                <a:solidFill>
                  <a:srgbClr val="94A3B8"/>
                </a:solidFill>
                <a:latin typeface="Inter"/>
              </a:rPr>
              <a:t>   ·   Founder</a:t>
            </a:r>
            <a:r>
              <a:rPr sz="1250" b="0">
                <a:solidFill>
                  <a:srgbClr val="64748B"/>
                </a:solidFill>
                <a:latin typeface="Inter"/>
              </a:rPr>
              <a:t>   ·   June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73975" y="5870448"/>
            <a:ext cx="384048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1250" b="1">
                <a:solidFill>
                  <a:srgbClr val="06B6D4"/>
                </a:solidFill>
                <a:latin typeface="Inter"/>
              </a:rPr>
              <a:t>butterflysecurity.org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low-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914400"/>
            <a:ext cx="8229600" cy="8229600"/>
          </a:xfrm>
          <a:prstGeom prst="rect">
            <a:avLst/>
          </a:prstGeom>
        </p:spPr>
      </p:pic>
      <p:pic>
        <p:nvPicPr>
          <p:cNvPr id="4" name="Picture 3" descr="glow-pi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08960" y="-2743200"/>
            <a:ext cx="6400800" cy="6400800"/>
          </a:xfrm>
          <a:prstGeom prst="rect">
            <a:avLst/>
          </a:prstGeom>
        </p:spPr>
      </p:pic>
      <p:pic>
        <p:nvPicPr>
          <p:cNvPr id="5" name="Picture 4" descr="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731520"/>
            <a:ext cx="713232" cy="713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2103120"/>
            <a:ext cx="10515600" cy="16459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4200" b="1">
                <a:solidFill>
                  <a:srgbClr val="F1F5F9"/>
                </a:solidFill>
                <a:latin typeface="Inter"/>
              </a:rPr>
              <a:t>Let's set the pilot scope</a:t>
            </a:r>
          </a:p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4200" b="1">
                <a:solidFill>
                  <a:srgbClr val="06B6D4"/>
                </a:solidFill>
                <a:latin typeface="Inter"/>
              </a:rPr>
              <a:t>in 30 minutes.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886200"/>
            <a:ext cx="9601200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</a:pPr>
            <a:r>
              <a:rPr sz="1550" b="0">
                <a:solidFill>
                  <a:srgbClr val="94A3B8"/>
                </a:solidFill>
                <a:latin typeface="Inter"/>
              </a:rPr>
              <a:t>One production tenant, one restoration drill, and a clear definition of done. That's the whole ask.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4892040"/>
            <a:ext cx="4114800" cy="713232"/>
          </a:xfrm>
          <a:prstGeom prst="roundRect">
            <a:avLst>
              <a:gd name="adj" fmla="val 20512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4892040"/>
            <a:ext cx="41148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00" b="1">
                <a:solidFill>
                  <a:srgbClr val="030712"/>
                </a:solidFill>
                <a:latin typeface="Inter"/>
              </a:rPr>
              <a:t>Book a 30-min demo with Mick  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71500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50" b="0">
                <a:solidFill>
                  <a:srgbClr val="06B6D4"/>
                </a:solidFill>
                <a:latin typeface="JetBrains Mono"/>
              </a:rPr>
              <a:t>calendly.com/mick-butterflysecurity/30min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12079" y="4892040"/>
            <a:ext cx="2743200" cy="713232"/>
          </a:xfrm>
          <a:prstGeom prst="roundRect">
            <a:avLst>
              <a:gd name="adj" fmla="val 20512"/>
            </a:avLst>
          </a:prstGeom>
          <a:noFill/>
          <a:ln w="1524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212079" y="4892040"/>
            <a:ext cx="2743200" cy="71323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400" b="1">
                <a:solidFill>
                  <a:srgbClr val="F1F5F9"/>
                </a:solidFill>
                <a:latin typeface="Inter"/>
              </a:rPr>
              <a:t>See the live demo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7800" y="5715000"/>
            <a:ext cx="4572000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JetBrains Mono"/>
              </a:rPr>
              <a:t>butterflysecurity.org/demo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99655" y="2212848"/>
            <a:ext cx="41148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1000" b="1">
                <a:solidFill>
                  <a:srgbClr val="22D3EE"/>
                </a:solidFill>
                <a:latin typeface="Inter"/>
              </a:rPr>
              <a:t>LISTED IN THE OKTA INTEGRATION NETWORK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ma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low-p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0" y="1828800"/>
            <a:ext cx="6400800" cy="64008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THE STAKES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When Okta breaks, everything stops.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240280"/>
            <a:ext cx="5029200" cy="2743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600" b="0">
                <a:solidFill>
                  <a:srgbClr val="F1F5F9"/>
                </a:solidFill>
                <a:latin typeface="Inter"/>
              </a:rPr>
              <a:t>Okta is the front door to every critical system. One bad policy, group, app, or Workflow change can lock out a whole org.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800" b="0">
                <a:solidFill>
                  <a:srgbClr val="F1F5F9"/>
                </a:solidFill>
                <a:latin typeface="Inter"/>
              </a:rPr>
              <a:t/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94A3B8"/>
                </a:solidFill>
                <a:latin typeface="Inter"/>
              </a:rPr>
              <a:t>And most teams still recover the slow way: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3977639"/>
            <a:ext cx="2286000" cy="457200"/>
          </a:xfrm>
          <a:prstGeom prst="roundRect">
            <a:avLst>
              <a:gd name="adj" fmla="val 200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3977639"/>
            <a:ext cx="210312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EC4899"/>
                </a:solidFill>
                <a:latin typeface="Inter"/>
              </a:rPr>
              <a:t>✕  </a:t>
            </a:r>
            <a:r>
              <a:rPr sz="1250" b="0">
                <a:solidFill>
                  <a:srgbClr val="F1F5F9"/>
                </a:solidFill>
                <a:latin typeface="Inter"/>
              </a:rPr>
              <a:t>Screenshots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6120" y="3977639"/>
            <a:ext cx="2286000" cy="457200"/>
          </a:xfrm>
          <a:prstGeom prst="roundRect">
            <a:avLst>
              <a:gd name="adj" fmla="val 200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29000" y="3977639"/>
            <a:ext cx="210312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EC4899"/>
                </a:solidFill>
                <a:latin typeface="Inter"/>
              </a:rPr>
              <a:t>✕  </a:t>
            </a:r>
            <a:r>
              <a:rPr sz="1250" b="0">
                <a:solidFill>
                  <a:srgbClr val="F1F5F9"/>
                </a:solidFill>
                <a:latin typeface="Inter"/>
              </a:rPr>
              <a:t>Tickets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" y="4544568"/>
            <a:ext cx="2286000" cy="457200"/>
          </a:xfrm>
          <a:prstGeom prst="roundRect">
            <a:avLst>
              <a:gd name="adj" fmla="val 200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120" y="4544568"/>
            <a:ext cx="210312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EC4899"/>
                </a:solidFill>
                <a:latin typeface="Inter"/>
              </a:rPr>
              <a:t>✕  </a:t>
            </a:r>
            <a:r>
              <a:rPr sz="1250" b="0">
                <a:solidFill>
                  <a:srgbClr val="F1F5F9"/>
                </a:solidFill>
                <a:latin typeface="Inter"/>
              </a:rPr>
              <a:t>Tribal memory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46120" y="4544568"/>
            <a:ext cx="2286000" cy="457200"/>
          </a:xfrm>
          <a:prstGeom prst="roundRect">
            <a:avLst>
              <a:gd name="adj" fmla="val 200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29000" y="4544568"/>
            <a:ext cx="210312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EC4899"/>
                </a:solidFill>
                <a:latin typeface="Inter"/>
              </a:rPr>
              <a:t>✕  </a:t>
            </a:r>
            <a:r>
              <a:rPr sz="1250" b="0">
                <a:solidFill>
                  <a:srgbClr val="F1F5F9"/>
                </a:solidFill>
                <a:latin typeface="Inter"/>
              </a:rPr>
              <a:t>Raw API logs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83680" y="2240280"/>
            <a:ext cx="4846320" cy="3200400"/>
          </a:xfrm>
          <a:prstGeom prst="roundRect">
            <a:avLst>
              <a:gd name="adj" fmla="val 40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583680" y="2386584"/>
            <a:ext cx="45720" cy="2907792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949440" y="2606040"/>
            <a:ext cx="4206240" cy="82296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3000" b="1">
                <a:solidFill>
                  <a:srgbClr val="EC4899"/>
                </a:solidFill>
                <a:latin typeface="Inter"/>
              </a:rPr>
              <a:t>$</a:t>
            </a:r>
            <a:r>
              <a:rPr sz="5400" b="1">
                <a:solidFill>
                  <a:srgbClr val="F1F5F9"/>
                </a:solidFill>
                <a:latin typeface="Inter"/>
              </a:rPr>
              <a:t>11,600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49440" y="3611880"/>
            <a:ext cx="4206240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sz="1350" b="0">
                <a:solidFill>
                  <a:srgbClr val="94A3B8"/>
                </a:solidFill>
                <a:latin typeface="Inter"/>
              </a:rPr>
              <a:t>estimated cost per minute of major enterprise IT downtime.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49440" y="4526280"/>
            <a:ext cx="4114800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49440" y="4681728"/>
            <a:ext cx="4206240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sz="1200" b="0">
                <a:solidFill>
                  <a:srgbClr val="94A3B8"/>
                </a:solidFill>
                <a:latin typeface="Inter"/>
              </a:rPr>
              <a:t>Identity outages don't wait for business hours. Recovery confidence is now a board-level expectation.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WHAT THE FIELD HEARS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The four questions every Okta team asks.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286000"/>
            <a:ext cx="5090007" cy="1691640"/>
          </a:xfrm>
          <a:prstGeom prst="roundRect">
            <a:avLst>
              <a:gd name="adj" fmla="val 75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2432304"/>
            <a:ext cx="45720" cy="1399032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2523744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How do we recover if Okta config breaks?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236976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Policies, groups, apps, and auth servers, restored to a known-good state.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24447" y="2286000"/>
            <a:ext cx="5090007" cy="1691640"/>
          </a:xfrm>
          <a:prstGeom prst="roundRect">
            <a:avLst>
              <a:gd name="adj" fmla="val 75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324447" y="2432304"/>
            <a:ext cx="45720" cy="139903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98767" y="2523744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Can we preview a restore before touching prod?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98767" y="3236976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See exactly what changes before anything is written. No blind rollbacks.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4297680"/>
            <a:ext cx="5090007" cy="1691640"/>
          </a:xfrm>
          <a:prstGeom prst="roundRect">
            <a:avLst>
              <a:gd name="adj" fmla="val 75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777240" y="4443984"/>
            <a:ext cx="45720" cy="1399032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51560" y="4535424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Can we prove what changed, for audit?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51560" y="5248656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Evidence tied to every recovery action for risk and incident review.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24447" y="4297680"/>
            <a:ext cx="5090007" cy="1691640"/>
          </a:xfrm>
          <a:prstGeom prst="roundRect">
            <a:avLst>
              <a:gd name="adj" fmla="val 75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324447" y="4443984"/>
            <a:ext cx="45720" cy="1399032"/>
          </a:xfrm>
          <a:prstGeom prst="roundRect">
            <a:avLst>
              <a:gd name="adj" fmla="val 50000"/>
            </a:avLst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98767" y="4535424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What happens to Workflows and automation?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98767" y="5248656"/>
            <a:ext cx="4541367" cy="64008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Flow versions, folders, tables, and connector projects are covered too.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low-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-2377440"/>
            <a:ext cx="6858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THE BAR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What good recovery actually looks like.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377440"/>
            <a:ext cx="2384983" cy="2743200"/>
          </a:xfrm>
          <a:prstGeom prst="roundRect">
            <a:avLst>
              <a:gd name="adj" fmla="val 53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77240" y="2523744"/>
            <a:ext cx="45720" cy="2450592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033271" y="2651760"/>
            <a:ext cx="420624" cy="420624"/>
          </a:xfrm>
          <a:prstGeom prst="roundRect">
            <a:avLst>
              <a:gd name="adj" fmla="val 21739"/>
            </a:avLst>
          </a:prstGeom>
          <a:noFill/>
          <a:ln w="25400">
            <a:solidFill>
              <a:srgbClr val="06B6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1" y="2651760"/>
            <a:ext cx="420624" cy="42062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600" b="1">
                <a:solidFill>
                  <a:srgbClr val="06B6D4"/>
                </a:solidFill>
                <a:latin typeface="JetBrains Mono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1" y="3291840"/>
            <a:ext cx="1927783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800" b="1">
                <a:solidFill>
                  <a:srgbClr val="F1F5F9"/>
                </a:solidFill>
                <a:latin typeface="Inter"/>
              </a:rPr>
              <a:t>Fast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71" y="3767328"/>
            <a:ext cx="1909495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</a:pPr>
            <a:r>
              <a:rPr sz="1200" b="0">
                <a:solidFill>
                  <a:srgbClr val="94A3B8"/>
                </a:solidFill>
                <a:latin typeface="Inter"/>
              </a:rPr>
              <a:t>Detect change impact in seconds, not log archaeology.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27983" y="2377440"/>
            <a:ext cx="2384983" cy="2743200"/>
          </a:xfrm>
          <a:prstGeom prst="roundRect">
            <a:avLst>
              <a:gd name="adj" fmla="val 53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527983" y="2523744"/>
            <a:ext cx="45720" cy="245059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784015" y="2651760"/>
            <a:ext cx="420624" cy="420624"/>
          </a:xfrm>
          <a:prstGeom prst="roundRect">
            <a:avLst>
              <a:gd name="adj" fmla="val 21739"/>
            </a:avLst>
          </a:prstGeom>
          <a:noFill/>
          <a:ln w="25400">
            <a:solidFill>
              <a:srgbClr val="8B5C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84015" y="2651760"/>
            <a:ext cx="420624" cy="42062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600" b="1">
                <a:solidFill>
                  <a:srgbClr val="8B5CF6"/>
                </a:solidFill>
                <a:latin typeface="JetBrains Mono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4015" y="3291840"/>
            <a:ext cx="1927783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800" b="1">
                <a:solidFill>
                  <a:srgbClr val="F1F5F9"/>
                </a:solidFill>
                <a:latin typeface="Inter"/>
              </a:rPr>
              <a:t>Safe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84015" y="3767328"/>
            <a:ext cx="1909495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</a:pPr>
            <a:r>
              <a:rPr sz="1200" b="0">
                <a:solidFill>
                  <a:srgbClr val="94A3B8"/>
                </a:solidFill>
                <a:latin typeface="Inter"/>
              </a:rPr>
              <a:t>Confirm state before any destructive action.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78727" y="2377440"/>
            <a:ext cx="2384983" cy="2743200"/>
          </a:xfrm>
          <a:prstGeom prst="roundRect">
            <a:avLst>
              <a:gd name="adj" fmla="val 53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278727" y="2523744"/>
            <a:ext cx="45720" cy="2450592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534759" y="2651760"/>
            <a:ext cx="420624" cy="420624"/>
          </a:xfrm>
          <a:prstGeom prst="roundRect">
            <a:avLst>
              <a:gd name="adj" fmla="val 21739"/>
            </a:avLst>
          </a:prstGeom>
          <a:noFill/>
          <a:ln w="25400">
            <a:solidFill>
              <a:srgbClr val="EC48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4759" y="2651760"/>
            <a:ext cx="420624" cy="42062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600" b="1">
                <a:solidFill>
                  <a:srgbClr val="EC4899"/>
                </a:solidFill>
                <a:latin typeface="JetBrains Mon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4759" y="3291840"/>
            <a:ext cx="1927783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800" b="1">
                <a:solidFill>
                  <a:srgbClr val="F1F5F9"/>
                </a:solidFill>
                <a:latin typeface="Inter"/>
              </a:rPr>
              <a:t>Auditable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34759" y="3767328"/>
            <a:ext cx="1909495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</a:pPr>
            <a:r>
              <a:rPr sz="1200" b="0">
                <a:solidFill>
                  <a:srgbClr val="94A3B8"/>
                </a:solidFill>
                <a:latin typeface="Inter"/>
              </a:rPr>
              <a:t>Prove what changed, who changed it, what was restored.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29471" y="2377440"/>
            <a:ext cx="2384983" cy="2743200"/>
          </a:xfrm>
          <a:prstGeom prst="roundRect">
            <a:avLst>
              <a:gd name="adj" fmla="val 5367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9029471" y="2523744"/>
            <a:ext cx="45720" cy="2450592"/>
          </a:xfrm>
          <a:prstGeom prst="roundRect">
            <a:avLst>
              <a:gd name="adj" fmla="val 50000"/>
            </a:avLst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285503" y="2651760"/>
            <a:ext cx="420624" cy="420624"/>
          </a:xfrm>
          <a:prstGeom prst="roundRect">
            <a:avLst>
              <a:gd name="adj" fmla="val 21739"/>
            </a:avLst>
          </a:prstGeom>
          <a:noFill/>
          <a:ln w="25400">
            <a:solidFill>
              <a:srgbClr val="34D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285503" y="2651760"/>
            <a:ext cx="420624" cy="420624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600" b="1">
                <a:solidFill>
                  <a:srgbClr val="34D399"/>
                </a:solidFill>
                <a:latin typeface="JetBrains Mono"/>
              </a:rP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85503" y="3291840"/>
            <a:ext cx="1927783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800" b="1">
                <a:solidFill>
                  <a:srgbClr val="F1F5F9"/>
                </a:solidFill>
                <a:latin typeface="Inter"/>
              </a:rPr>
              <a:t>Repeatable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85503" y="3767328"/>
            <a:ext cx="1909495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</a:pPr>
            <a:r>
              <a:rPr sz="1200" b="0">
                <a:solidFill>
                  <a:srgbClr val="94A3B8"/>
                </a:solidFill>
                <a:latin typeface="Inter"/>
              </a:rPr>
              <a:t>Same process across every team and tenant.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WHERE BUTTERFLY FITS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The recovery layer around Okta. Not a replacement for it.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468880"/>
            <a:ext cx="4937760" cy="2743200"/>
          </a:xfrm>
          <a:prstGeom prst="roundRect">
            <a:avLst>
              <a:gd name="adj" fmla="val 5333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300" b="1">
                <a:solidFill>
                  <a:srgbClr val="94A3B8"/>
                </a:solidFill>
                <a:latin typeface="Inter"/>
              </a:rPr>
              <a:t>OKTA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3154680"/>
            <a:ext cx="4937760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2000" b="1">
                <a:solidFill>
                  <a:srgbClr val="F1F5F9"/>
                </a:solidFill>
                <a:latin typeface="Inter"/>
              </a:rPr>
              <a:t>Your identity platform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794760"/>
            <a:ext cx="4937760" cy="11887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sz="1250" b="0">
                <a:solidFill>
                  <a:srgbClr val="94A3B8"/>
                </a:solidFill>
                <a:latin typeface="Inter"/>
              </a:rPr>
              <a:t>Users · Groups · Apps · Policies · Auth servers · Workflows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97880" y="3703320"/>
            <a:ext cx="640080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Isosceles Triangle 10"/>
          <p:cNvSpPr/>
          <p:nvPr/>
        </p:nvSpPr>
        <p:spPr>
          <a:xfrm rot="5400000">
            <a:off x="6446520" y="3529584"/>
            <a:ext cx="310896" cy="420624"/>
          </a:xfrm>
          <a:prstGeom prst="triangle">
            <a:avLst/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720840" y="2468880"/>
            <a:ext cx="4709160" cy="2743200"/>
          </a:xfrm>
          <a:prstGeom prst="roundRect">
            <a:avLst>
              <a:gd name="adj" fmla="val 4666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720840" y="2615184"/>
            <a:ext cx="45720" cy="2450592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2724912"/>
            <a:ext cx="457200" cy="457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43800" y="2743200"/>
            <a:ext cx="3657600" cy="45720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300" b="1">
                <a:solidFill>
                  <a:srgbClr val="22D3EE"/>
                </a:solidFill>
                <a:latin typeface="Inter"/>
              </a:rPr>
              <a:t>BUTTERFLY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95160" y="3310128"/>
            <a:ext cx="4206240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1800" b="1">
                <a:solidFill>
                  <a:srgbClr val="F1F5F9"/>
                </a:solidFill>
                <a:latin typeface="Inter"/>
              </a:rPr>
              <a:t>The recovery &amp; readiness layer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95160" y="3977639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→  </a:t>
            </a:r>
            <a:r>
              <a:rPr sz="1250" b="0">
                <a:solidFill>
                  <a:srgbClr val="F1F5F9"/>
                </a:solidFill>
                <a:latin typeface="Inter"/>
              </a:rPr>
              <a:t>Backup the tenant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95160" y="4288536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→  </a:t>
            </a:r>
            <a:r>
              <a:rPr sz="1250" b="0">
                <a:solidFill>
                  <a:srgbClr val="F1F5F9"/>
                </a:solidFill>
                <a:latin typeface="Inter"/>
              </a:rPr>
              <a:t>Show the diff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95160" y="4599431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→  </a:t>
            </a:r>
            <a:r>
              <a:rPr sz="1250" b="0">
                <a:solidFill>
                  <a:srgbClr val="F1F5F9"/>
                </a:solidFill>
                <a:latin typeface="Inter"/>
              </a:rPr>
              <a:t>Preview the restore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95160" y="4910327"/>
            <a:ext cx="4206240" cy="292608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→  </a:t>
            </a:r>
            <a:r>
              <a:rPr sz="1250" b="0">
                <a:solidFill>
                  <a:srgbClr val="F1F5F9"/>
                </a:solidFill>
                <a:latin typeface="Inter"/>
              </a:rPr>
              <a:t>Prove the outcome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5321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06B6D4"/>
                </a:solidFill>
                <a:latin typeface="Inter"/>
              </a:rPr>
              <a:t>Best fit:  </a:t>
            </a:r>
            <a:r>
              <a:rPr sz="1250" b="0">
                <a:solidFill>
                  <a:srgbClr val="94A3B8"/>
                </a:solidFill>
                <a:latin typeface="Inter"/>
              </a:rPr>
              <a:t>regulated, enterprise, healthcare, finance, SaaS, and large operational tenants.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low-cy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0320" y="3108960"/>
            <a:ext cx="5943600" cy="5943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CORE WORKFLOW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One clean recovery sequence, every time.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92024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50" b="0">
                <a:solidFill>
                  <a:srgbClr val="94A3B8"/>
                </a:solidFill>
                <a:latin typeface="Inter"/>
              </a:rPr>
              <a:t>From first connect to audited recovery, the same five steps across every tenant.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743200"/>
            <a:ext cx="10820095" cy="2331720"/>
          </a:xfrm>
          <a:prstGeom prst="roundRect">
            <a:avLst>
              <a:gd name="adj" fmla="val 6274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714500" y="3703320"/>
            <a:ext cx="8762695" cy="27432"/>
          </a:xfrm>
          <a:prstGeom prst="rect">
            <a:avLst/>
          </a:prstGeom>
          <a:solidFill>
            <a:srgbClr val="233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421892" y="3410712"/>
            <a:ext cx="585216" cy="585216"/>
          </a:xfrm>
          <a:prstGeom prst="roundRect">
            <a:avLst>
              <a:gd name="adj" fmla="val 50000"/>
            </a:avLst>
          </a:prstGeom>
          <a:solidFill>
            <a:srgbClr val="030712"/>
          </a:solidFill>
          <a:ln w="25400">
            <a:solidFill>
              <a:srgbClr val="06B6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21892" y="3410712"/>
            <a:ext cx="585216" cy="58521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00" b="1">
                <a:solidFill>
                  <a:srgbClr val="06B6D4"/>
                </a:solidFill>
                <a:latin typeface="JetBrains Mono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160520"/>
            <a:ext cx="1874519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Connect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544568"/>
            <a:ext cx="1874519" cy="7315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Scoped OAuth
credentials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12565" y="3410712"/>
            <a:ext cx="585216" cy="585216"/>
          </a:xfrm>
          <a:prstGeom prst="roundRect">
            <a:avLst>
              <a:gd name="adj" fmla="val 50000"/>
            </a:avLst>
          </a:prstGeom>
          <a:solidFill>
            <a:srgbClr val="030712"/>
          </a:solidFill>
          <a:ln w="25400">
            <a:solidFill>
              <a:srgbClr val="06B6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12565" y="3410712"/>
            <a:ext cx="585216" cy="58521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00" b="1">
                <a:solidFill>
                  <a:srgbClr val="06B6D4"/>
                </a:solidFill>
                <a:latin typeface="JetBrains Mono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67913" y="4160520"/>
            <a:ext cx="1874519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Baseline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67913" y="4544568"/>
            <a:ext cx="1874519" cy="7315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Establish &amp; schedule
backups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03239" y="3410712"/>
            <a:ext cx="585216" cy="585216"/>
          </a:xfrm>
          <a:prstGeom prst="roundRect">
            <a:avLst>
              <a:gd name="adj" fmla="val 50000"/>
            </a:avLst>
          </a:prstGeom>
          <a:solidFill>
            <a:srgbClr val="030712"/>
          </a:solidFill>
          <a:ln w="25400">
            <a:solidFill>
              <a:srgbClr val="06B6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803239" y="3410712"/>
            <a:ext cx="585216" cy="58521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00" b="1">
                <a:solidFill>
                  <a:srgbClr val="06B6D4"/>
                </a:solidFill>
                <a:latin typeface="JetBrains Mono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58587" y="4160520"/>
            <a:ext cx="1874519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Detect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58587" y="4544568"/>
            <a:ext cx="1874519" cy="7315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Monitor drift
and diffs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93913" y="3410712"/>
            <a:ext cx="585216" cy="585216"/>
          </a:xfrm>
          <a:prstGeom prst="roundRect">
            <a:avLst>
              <a:gd name="adj" fmla="val 50000"/>
            </a:avLst>
          </a:prstGeom>
          <a:solidFill>
            <a:srgbClr val="030712"/>
          </a:solidFill>
          <a:ln w="25400">
            <a:solidFill>
              <a:srgbClr val="06B6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993913" y="3410712"/>
            <a:ext cx="585216" cy="58521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00" b="1">
                <a:solidFill>
                  <a:srgbClr val="06B6D4"/>
                </a:solidFill>
                <a:latin typeface="JetBrains Mono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49261" y="4160520"/>
            <a:ext cx="1874519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Preview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49261" y="4544568"/>
            <a:ext cx="1874519" cy="7315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See changes before
execution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184587" y="3410712"/>
            <a:ext cx="585216" cy="585216"/>
          </a:xfrm>
          <a:prstGeom prst="roundRect">
            <a:avLst>
              <a:gd name="adj" fmla="val 50000"/>
            </a:avLst>
          </a:prstGeom>
          <a:solidFill>
            <a:srgbClr val="030712"/>
          </a:solidFill>
          <a:ln w="25400">
            <a:solidFill>
              <a:srgbClr val="34D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184587" y="3410712"/>
            <a:ext cx="585216" cy="585216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00" b="1">
                <a:solidFill>
                  <a:srgbClr val="34D399"/>
                </a:solidFill>
                <a:latin typeface="JetBrains Mono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39935" y="4160520"/>
            <a:ext cx="1874519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550" b="1">
                <a:solidFill>
                  <a:srgbClr val="F1F5F9"/>
                </a:solidFill>
                <a:latin typeface="Inter"/>
              </a:rPr>
              <a:t>Recover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39935" y="4544568"/>
            <a:ext cx="1874519" cy="7315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ctr">
              <a:lnSpc>
                <a:spcPct val="108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Execute with
audit trail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COVERAGE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What Butterfly backs up and restores.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286000"/>
            <a:ext cx="3271418" cy="2286000"/>
          </a:xfrm>
          <a:prstGeom prst="roundRect">
            <a:avLst>
              <a:gd name="adj" fmla="val 56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2432304"/>
            <a:ext cx="45720" cy="1993392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33271" y="2505456"/>
            <a:ext cx="2814218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600" b="1">
                <a:solidFill>
                  <a:srgbClr val="F1F5F9"/>
                </a:solidFill>
                <a:latin typeface="Inter"/>
              </a:rPr>
              <a:t>Okta core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3271" y="2999232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Users &amp; groups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1" y="3328415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Apps &amp; SSO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1" y="3657600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Policies &amp; rules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3271" y="3986783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Authorization servers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3271" y="4315968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06B6D4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Profile schemas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60138" y="2286000"/>
            <a:ext cx="3271418" cy="2286000"/>
          </a:xfrm>
          <a:prstGeom prst="roundRect">
            <a:avLst>
              <a:gd name="adj" fmla="val 56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460138" y="2432304"/>
            <a:ext cx="45720" cy="199339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16170" y="2505456"/>
            <a:ext cx="2814218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600" b="1">
                <a:solidFill>
                  <a:srgbClr val="F1F5F9"/>
                </a:solidFill>
                <a:latin typeface="Inter"/>
              </a:rPr>
              <a:t>Okta Workflows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16170" y="2999232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8B5CF6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Flow versions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16170" y="3328415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8B5CF6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Folders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16170" y="3657600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8B5CF6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Tables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16170" y="3986783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8B5CF6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Connector projects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43036" y="2286000"/>
            <a:ext cx="3271418" cy="2286000"/>
          </a:xfrm>
          <a:prstGeom prst="roundRect">
            <a:avLst>
              <a:gd name="adj" fmla="val 5600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143036" y="2432304"/>
            <a:ext cx="45720" cy="1993392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399068" y="2505456"/>
            <a:ext cx="2814218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600" b="1">
                <a:solidFill>
                  <a:srgbClr val="F1F5F9"/>
                </a:solidFill>
                <a:latin typeface="Inter"/>
              </a:rPr>
              <a:t>Auth0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99068" y="2999232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EC4899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Recovery surface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99068" y="3328415"/>
            <a:ext cx="2814218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00" b="1">
                <a:solidFill>
                  <a:srgbClr val="EC4899"/>
                </a:solidFill>
                <a:latin typeface="Inter"/>
              </a:rPr>
              <a:t>·  </a:t>
            </a:r>
            <a:r>
              <a:rPr sz="1200" b="0">
                <a:solidFill>
                  <a:srgbClr val="94A3B8"/>
                </a:solidFill>
                <a:latin typeface="Inter"/>
              </a:rPr>
              <a:t>where relevant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7240" y="4846320"/>
            <a:ext cx="10637215" cy="960120"/>
          </a:xfrm>
          <a:prstGeom prst="roundRect">
            <a:avLst>
              <a:gd name="adj" fmla="val 13333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51560" y="4992624"/>
            <a:ext cx="36576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50" b="1">
                <a:solidFill>
                  <a:srgbClr val="22D3EE"/>
                </a:solidFill>
                <a:latin typeface="Inter"/>
              </a:rPr>
              <a:t>COMPLIANCE EVIDENCE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51560" y="5321808"/>
            <a:ext cx="800862" cy="339852"/>
          </a:xfrm>
          <a:prstGeom prst="roundRect">
            <a:avLst>
              <a:gd name="adj" fmla="val 50000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51560" y="5312664"/>
            <a:ext cx="800862" cy="3398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100" b="1">
                <a:solidFill>
                  <a:srgbClr val="F1F5F9"/>
                </a:solidFill>
                <a:latin typeface="Inter"/>
              </a:rPr>
              <a:t>SOC 2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017014" y="5321808"/>
            <a:ext cx="800862" cy="339852"/>
          </a:xfrm>
          <a:prstGeom prst="roundRect">
            <a:avLst>
              <a:gd name="adj" fmla="val 50000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017014" y="5312664"/>
            <a:ext cx="800862" cy="3398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100" b="1">
                <a:solidFill>
                  <a:srgbClr val="F1F5F9"/>
                </a:solidFill>
                <a:latin typeface="Inter"/>
              </a:rPr>
              <a:t>HIPAA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982468" y="5321808"/>
            <a:ext cx="1018794" cy="339852"/>
          </a:xfrm>
          <a:prstGeom prst="roundRect">
            <a:avLst>
              <a:gd name="adj" fmla="val 50000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982468" y="5312664"/>
            <a:ext cx="1018794" cy="3398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100" b="1">
                <a:solidFill>
                  <a:srgbClr val="F1F5F9"/>
                </a:solidFill>
                <a:latin typeface="Inter"/>
              </a:rPr>
              <a:t>PCI DSS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65854" y="5321808"/>
            <a:ext cx="691896" cy="339852"/>
          </a:xfrm>
          <a:prstGeom prst="roundRect">
            <a:avLst>
              <a:gd name="adj" fmla="val 50000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165854" y="5312664"/>
            <a:ext cx="691896" cy="3398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100" b="1">
                <a:solidFill>
                  <a:srgbClr val="F1F5F9"/>
                </a:solidFill>
                <a:latin typeface="Inter"/>
              </a:rPr>
              <a:t>NIST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022342" y="5321808"/>
            <a:ext cx="1236725" cy="339852"/>
          </a:xfrm>
          <a:prstGeom prst="roundRect">
            <a:avLst>
              <a:gd name="adj" fmla="val 50000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2342" y="5312664"/>
            <a:ext cx="1236725" cy="3398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100" b="1">
                <a:solidFill>
                  <a:srgbClr val="F1F5F9"/>
                </a:solidFill>
                <a:latin typeface="Inter"/>
              </a:rPr>
              <a:t>ISO 27001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23659" y="5321808"/>
            <a:ext cx="1563624" cy="339852"/>
          </a:xfrm>
          <a:prstGeom prst="roundRect">
            <a:avLst>
              <a:gd name="adj" fmla="val 50000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23659" y="5312664"/>
            <a:ext cx="1563624" cy="339852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ctr">
              <a:spcBef>
                <a:spcPts val="0"/>
              </a:spcBef>
            </a:pPr>
            <a:r>
              <a:rPr sz="1100" b="1">
                <a:solidFill>
                  <a:srgbClr val="F1F5F9"/>
                </a:solidFill>
                <a:latin typeface="Inter"/>
              </a:rPr>
              <a:t>CIS Controls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glow-p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-2560320"/>
            <a:ext cx="6400800" cy="64008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WHY THIS IS DIFFERENT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Recovery-first, not archive-first.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432304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88136" y="2377440"/>
            <a:ext cx="5724144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00" b="1">
                <a:solidFill>
                  <a:srgbClr val="F1F5F9"/>
                </a:solidFill>
                <a:latin typeface="Inter"/>
              </a:rPr>
              <a:t>Restore preview before production changes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" y="2688336"/>
            <a:ext cx="5724144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See the exact diff before anything is written.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310896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88136" y="3054096"/>
            <a:ext cx="5724144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00" b="1">
                <a:solidFill>
                  <a:srgbClr val="F1F5F9"/>
                </a:solidFill>
                <a:latin typeface="Inter"/>
              </a:rPr>
              <a:t>Okta Workflows &amp; Connector Builder coverage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8136" y="3364991"/>
            <a:ext cx="5724144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Automation state most backup tools ignore.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785615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8136" y="3730752"/>
            <a:ext cx="5724144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00" b="1">
                <a:solidFill>
                  <a:srgbClr val="F1F5F9"/>
                </a:solidFill>
                <a:latin typeface="Inter"/>
              </a:rPr>
              <a:t>Audit evidence tied to recovery actions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8136" y="4041648"/>
            <a:ext cx="5724144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Every restore produces defensible proof.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446227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88136" y="4407408"/>
            <a:ext cx="5724144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00" b="1">
                <a:solidFill>
                  <a:srgbClr val="F1F5F9"/>
                </a:solidFill>
                <a:latin typeface="Inter"/>
              </a:rPr>
              <a:t>Listed in the Okta Integration Network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" y="4718304"/>
            <a:ext cx="5724144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Installed from the Okta catalog, scoped OAuth.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513892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8136" y="5084064"/>
            <a:ext cx="5724144" cy="310896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00" b="1">
                <a:solidFill>
                  <a:srgbClr val="F1F5F9"/>
                </a:solidFill>
                <a:latin typeface="Inter"/>
              </a:rPr>
              <a:t>Built to complement Okta, not replace 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8136" y="5394960"/>
            <a:ext cx="5724144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1100" b="0">
                <a:solidFill>
                  <a:srgbClr val="94A3B8"/>
                </a:solidFill>
                <a:latin typeface="Inter"/>
              </a:rPr>
              <a:t>The resilience layer, not a competing IdP.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223760" y="2331720"/>
            <a:ext cx="4206240" cy="3246120"/>
          </a:xfrm>
          <a:prstGeom prst="roundRect">
            <a:avLst>
              <a:gd name="adj" fmla="val 3943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223760" y="2478024"/>
            <a:ext cx="45720" cy="2953512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79" y="2606040"/>
            <a:ext cx="3657600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00" b="1">
                <a:solidFill>
                  <a:srgbClr val="22D3EE"/>
                </a:solidFill>
                <a:latin typeface="Inter"/>
              </a:rPr>
              <a:t>PROOF, NOT ADJECTIVES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79" y="3017520"/>
            <a:ext cx="3657600" cy="7315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</a:pPr>
            <a:r>
              <a:rPr sz="1500" b="1">
                <a:solidFill>
                  <a:srgbClr val="F1F5F9"/>
                </a:solidFill>
                <a:latin typeface="Inter"/>
              </a:rPr>
              <a:t>Two live Okta Integration Network listings.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98079" y="3886200"/>
            <a:ext cx="3657600" cy="603504"/>
          </a:xfrm>
          <a:prstGeom prst="roundRect">
            <a:avLst>
              <a:gd name="adj" fmla="val 15151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680960" y="3959352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50" b="1">
                <a:solidFill>
                  <a:srgbClr val="F1F5F9"/>
                </a:solidFill>
                <a:latin typeface="Inter"/>
              </a:rPr>
              <a:t>API Service (backup)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80960" y="4215384"/>
            <a:ext cx="338328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0">
                <a:solidFill>
                  <a:srgbClr val="06B6D4"/>
                </a:solidFill>
                <a:latin typeface="JetBrains Mono"/>
              </a:rPr>
              <a:t>okta.com/integrations/butterfly-security-api-service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98079" y="4617720"/>
            <a:ext cx="3657600" cy="603504"/>
          </a:xfrm>
          <a:prstGeom prst="roundRect">
            <a:avLst>
              <a:gd name="adj" fmla="val 15151"/>
            </a:avLst>
          </a:prstGeom>
          <a:solidFill>
            <a:srgbClr val="1F293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80960" y="4690872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50" b="1">
                <a:solidFill>
                  <a:srgbClr val="F1F5F9"/>
                </a:solidFill>
                <a:latin typeface="Inter"/>
              </a:rPr>
              <a:t>SSO / SCIM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80960" y="4946904"/>
            <a:ext cx="3383280" cy="237744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0">
                <a:solidFill>
                  <a:srgbClr val="06B6D4"/>
                </a:solidFill>
                <a:latin typeface="JetBrains Mono"/>
              </a:rPr>
              <a:t>okta.com/integrations/butterfly-security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7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77240" y="603504"/>
            <a:ext cx="566928" cy="54864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0472" y="502920"/>
            <a:ext cx="10637215" cy="3657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250" b="1">
                <a:solidFill>
                  <a:srgbClr val="22D3EE"/>
                </a:solidFill>
                <a:latin typeface="Inter"/>
              </a:rPr>
              <a:t>30-DAY PILOT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078992"/>
            <a:ext cx="10637215" cy="10058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3300" b="1">
                <a:solidFill>
                  <a:srgbClr val="F1F5F9"/>
                </a:solidFill>
                <a:latin typeface="Inter"/>
              </a:rPr>
              <a:t>One tenant. One restore drill. Clear success criteria.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920240"/>
            <a:ext cx="10637215" cy="45720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450" b="0">
                <a:solidFill>
                  <a:srgbClr val="94A3B8"/>
                </a:solidFill>
                <a:latin typeface="Inter"/>
              </a:rPr>
              <a:t>Low-friction by design. Measurable outcomes in four weeks, no rip-and-replace.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3035808"/>
            <a:ext cx="10454335" cy="27432"/>
          </a:xfrm>
          <a:prstGeom prst="rect">
            <a:avLst/>
          </a:prstGeom>
          <a:solidFill>
            <a:srgbClr val="233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887435" y="2953512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777240" y="3401568"/>
            <a:ext cx="2384983" cy="2103120"/>
          </a:xfrm>
          <a:prstGeom prst="roundRect">
            <a:avLst>
              <a:gd name="adj" fmla="val 6086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77240" y="3547872"/>
            <a:ext cx="45720" cy="1810511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14983" y="3621024"/>
            <a:ext cx="1927783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00" b="1">
                <a:solidFill>
                  <a:srgbClr val="06B6D4"/>
                </a:solidFill>
                <a:latin typeface="JetBrains Mono"/>
              </a:rPr>
              <a:t>WEEK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4983" y="3950208"/>
            <a:ext cx="1927783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1500" b="1">
                <a:solidFill>
                  <a:srgbClr val="F1F5F9"/>
                </a:solidFill>
                <a:latin typeface="Inter"/>
              </a:rPr>
              <a:t>Connect &amp; baseline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4983" y="4590288"/>
            <a:ext cx="1909495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Connect the tenant, run the first full backup.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638179" y="2953512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527983" y="3401568"/>
            <a:ext cx="2384983" cy="2103120"/>
          </a:xfrm>
          <a:prstGeom prst="roundRect">
            <a:avLst>
              <a:gd name="adj" fmla="val 6086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527983" y="3547872"/>
            <a:ext cx="45720" cy="1810511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765727" y="3621024"/>
            <a:ext cx="1927783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00" b="1">
                <a:solidFill>
                  <a:srgbClr val="8B5CF6"/>
                </a:solidFill>
                <a:latin typeface="JetBrains Mono"/>
              </a:rPr>
              <a:t>WEEK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65727" y="3950208"/>
            <a:ext cx="1927783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1500" b="1">
                <a:solidFill>
                  <a:srgbClr val="F1F5F9"/>
                </a:solidFill>
                <a:latin typeface="Inter"/>
              </a:rPr>
              <a:t>Review posture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65727" y="4590288"/>
            <a:ext cx="1909495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Map drift, changes, and recovery readiness.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88923" y="2953512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278727" y="3401568"/>
            <a:ext cx="2384983" cy="2103120"/>
          </a:xfrm>
          <a:prstGeom prst="roundRect">
            <a:avLst>
              <a:gd name="adj" fmla="val 6086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278727" y="3547872"/>
            <a:ext cx="45720" cy="1810511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16471" y="3621024"/>
            <a:ext cx="1927783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00" b="1">
                <a:solidFill>
                  <a:srgbClr val="EC4899"/>
                </a:solidFill>
                <a:latin typeface="JetBrains Mono"/>
              </a:rPr>
              <a:t>WEEK 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6471" y="3950208"/>
            <a:ext cx="1927783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1500" b="1">
                <a:solidFill>
                  <a:srgbClr val="F1F5F9"/>
                </a:solidFill>
                <a:latin typeface="Inter"/>
              </a:rPr>
              <a:t>Restore drill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16471" y="4590288"/>
            <a:ext cx="1909495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Non-disruptive preview + controlled execution.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139667" y="2953512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029471" y="3401568"/>
            <a:ext cx="2384983" cy="2103120"/>
          </a:xfrm>
          <a:prstGeom prst="roundRect">
            <a:avLst>
              <a:gd name="adj" fmla="val 6086"/>
            </a:avLst>
          </a:prstGeom>
          <a:solidFill>
            <a:srgbClr val="111827"/>
          </a:solidFill>
          <a:ln w="12700">
            <a:solidFill>
              <a:srgbClr val="233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9029471" y="3547872"/>
            <a:ext cx="45720" cy="1810511"/>
          </a:xfrm>
          <a:prstGeom prst="roundRect">
            <a:avLst>
              <a:gd name="adj" fmla="val 50000"/>
            </a:avLst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267215" y="3621024"/>
            <a:ext cx="1927783" cy="27432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1100" b="1">
                <a:solidFill>
                  <a:srgbClr val="34D399"/>
                </a:solidFill>
                <a:latin typeface="JetBrains Mono"/>
              </a:rPr>
              <a:t>WEEK 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67215" y="3950208"/>
            <a:ext cx="1927783" cy="54864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sz="1500" b="1">
                <a:solidFill>
                  <a:srgbClr val="F1F5F9"/>
                </a:solidFill>
                <a:latin typeface="Inter"/>
              </a:rPr>
              <a:t>Readiness review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67215" y="4590288"/>
            <a:ext cx="1909495" cy="822960"/>
          </a:xfrm>
          <a:prstGeom prst="rect">
            <a:avLst/>
          </a:prstGeom>
          <a:noFill/>
        </p:spPr>
        <p:txBody>
          <a:bodyPr wrap="square" anchor="t" lIns="0" rIns="0" tIns="0" bIns="0">
            <a:no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sz="1150" b="0">
                <a:solidFill>
                  <a:srgbClr val="94A3B8"/>
                </a:solidFill>
                <a:latin typeface="Inter"/>
              </a:rPr>
              <a:t>Deliver readiness + audit-evidence summary.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400800"/>
            <a:ext cx="12191695" cy="10972"/>
          </a:xfrm>
          <a:prstGeom prst="rect">
            <a:avLst/>
          </a:prstGeom>
          <a:solidFill>
            <a:srgbClr val="1B25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6473952"/>
            <a:ext cx="219456" cy="21945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88136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sz="950" b="1">
                <a:solidFill>
                  <a:srgbClr val="94A3B8"/>
                </a:solidFill>
                <a:latin typeface="Inter"/>
              </a:rPr>
              <a:t>Butterfly Security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56855" y="6455664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noAutofit/>
          </a:bodyPr>
          <a:lstStyle/>
          <a:p>
            <a:pPr algn="r">
              <a:spcBef>
                <a:spcPts val="0"/>
              </a:spcBef>
            </a:pPr>
            <a:r>
              <a:rPr sz="950" b="0">
                <a:solidFill>
                  <a:srgbClr val="64748B"/>
                </a:solidFill>
                <a:latin typeface="Inter"/>
              </a:rPr>
              <a:t>butterflysecurity.org</a:t>
            </a:r>
            <a:r>
              <a:rPr sz="950" b="0">
                <a:solidFill>
                  <a:srgbClr val="1B2538"/>
                </a:solidFill>
                <a:latin typeface="Inter"/>
              </a:rPr>
              <a:t>   ·   </a:t>
            </a:r>
            <a:r>
              <a:rPr sz="950" b="1">
                <a:solidFill>
                  <a:srgbClr val="06B6D4"/>
                </a:solidFill>
                <a:latin typeface="Inter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